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charts/chart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22" r:id="rId2"/>
    <p:sldMasterId id="2147483709" r:id="rId3"/>
    <p:sldMasterId id="2147483735" r:id="rId4"/>
    <p:sldMasterId id="2147483697" r:id="rId5"/>
    <p:sldMasterId id="2147483685" r:id="rId6"/>
    <p:sldMasterId id="2147483673" r:id="rId7"/>
    <p:sldMasterId id="2147483661" r:id="rId8"/>
  </p:sldMasterIdLst>
  <p:notesMasterIdLst>
    <p:notesMasterId r:id="rId22"/>
  </p:notesMasterIdLst>
  <p:sldIdLst>
    <p:sldId id="284" r:id="rId9"/>
    <p:sldId id="315" r:id="rId10"/>
    <p:sldId id="316" r:id="rId11"/>
    <p:sldId id="317" r:id="rId12"/>
    <p:sldId id="295" r:id="rId13"/>
    <p:sldId id="321" r:id="rId14"/>
    <p:sldId id="322" r:id="rId15"/>
    <p:sldId id="323" r:id="rId16"/>
    <p:sldId id="314" r:id="rId17"/>
    <p:sldId id="318" r:id="rId18"/>
    <p:sldId id="319" r:id="rId19"/>
    <p:sldId id="320" r:id="rId20"/>
    <p:sldId id="324" r:id="rId21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36" autoAdjust="0"/>
  </p:normalViewPr>
  <p:slideViewPr>
    <p:cSldViewPr>
      <p:cViewPr varScale="1">
        <p:scale>
          <a:sx n="100" d="100"/>
          <a:sy n="100" d="100"/>
        </p:scale>
        <p:origin x="-7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uzub36c.user.hu-berlin.de\ubHome\Bibl\ottoanja\Eigene%20Dateien\ZWBFremdPhil\Statistik\Bestand_FremdPhi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uzub36c.user.hu-berlin.de\ubHome\Bibl\ottoanja\Eigene%20Dateien\ZWBFremdPhil\Statistik\Bestand_FremdPhi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uzub36c.user.hu-berlin.de\ubHome\Bibl\ottoanja\Eigene%20Dateien\ZWBFremdPhil\Statistik\Bestand_FremdPhi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uzub36c.user.hu-berlin.de\ubHome\Bibl\ottoanja\Eigene%20Dateien\ZWBFremdPhil\Statistik\Bestand_FremdPhi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uzub36c.user.hu-berlin.de\ubHome\Bibl\ottoanja\Eigene%20Dateien\ZWBFremdPhil\Statistik\Benutzung2005-20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Zuwachs!$D$18</c:f>
              <c:strCache>
                <c:ptCount val="1"/>
                <c:pt idx="0">
                  <c:v>Zugang FremdPhil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elete val="1"/>
          </c:dLbls>
          <c:cat>
            <c:numRef>
              <c:f>Zuwachs!$E$17:$J$17</c:f>
              <c:numCache>
                <c:formatCode>General</c:formatCode>
                <c:ptCount val="6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</c:numCache>
            </c:numRef>
          </c:cat>
          <c:val>
            <c:numRef>
              <c:f>Zuwachs!$E$18:$J$18</c:f>
              <c:numCache>
                <c:formatCode>General</c:formatCode>
                <c:ptCount val="6"/>
                <c:pt idx="0">
                  <c:v>3214</c:v>
                </c:pt>
                <c:pt idx="1">
                  <c:v>3984</c:v>
                </c:pt>
                <c:pt idx="2">
                  <c:v>4485</c:v>
                </c:pt>
                <c:pt idx="3">
                  <c:v>4436</c:v>
                </c:pt>
                <c:pt idx="4">
                  <c:v>5414</c:v>
                </c:pt>
                <c:pt idx="5">
                  <c:v>4995</c:v>
                </c:pt>
              </c:numCache>
            </c:numRef>
          </c:val>
        </c:ser>
        <c:ser>
          <c:idx val="1"/>
          <c:order val="1"/>
          <c:tx>
            <c:strRef>
              <c:f>Zuwachs!$D$19</c:f>
              <c:strCache>
                <c:ptCount val="1"/>
                <c:pt idx="0">
                  <c:v>Zugang GBZ</c:v>
                </c:pt>
              </c:strCache>
            </c:strRef>
          </c:tx>
          <c:spPr>
            <a:solidFill>
              <a:schemeClr val="accent2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Val val="1"/>
          </c:dLbls>
          <c:cat>
            <c:numRef>
              <c:f>Zuwachs!$E$17:$J$17</c:f>
              <c:numCache>
                <c:formatCode>General</c:formatCode>
                <c:ptCount val="6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</c:numCache>
            </c:numRef>
          </c:cat>
          <c:val>
            <c:numRef>
              <c:f>Zuwachs!$E$19:$J$19</c:f>
              <c:numCache>
                <c:formatCode>General</c:formatCode>
                <c:ptCount val="6"/>
                <c:pt idx="0">
                  <c:v>776</c:v>
                </c:pt>
                <c:pt idx="1">
                  <c:v>964</c:v>
                </c:pt>
                <c:pt idx="2">
                  <c:v>1832</c:v>
                </c:pt>
                <c:pt idx="3">
                  <c:v>931</c:v>
                </c:pt>
                <c:pt idx="4">
                  <c:v>908</c:v>
                </c:pt>
                <c:pt idx="5">
                  <c:v>964</c:v>
                </c:pt>
              </c:numCache>
            </c:numRef>
          </c:val>
        </c:ser>
        <c:shape val="box"/>
        <c:axId val="76473088"/>
        <c:axId val="76475008"/>
        <c:axId val="0"/>
      </c:bar3DChart>
      <c:catAx>
        <c:axId val="76473088"/>
        <c:scaling>
          <c:orientation val="minMax"/>
        </c:scaling>
        <c:axPos val="b"/>
        <c:numFmt formatCode="General" sourceLinked="1"/>
        <c:tickLblPos val="nextTo"/>
        <c:crossAx val="76475008"/>
        <c:crosses val="autoZero"/>
        <c:auto val="1"/>
        <c:lblAlgn val="ctr"/>
        <c:lblOffset val="100"/>
      </c:catAx>
      <c:valAx>
        <c:axId val="76475008"/>
        <c:scaling>
          <c:orientation val="minMax"/>
        </c:scaling>
        <c:axPos val="l"/>
        <c:majorGridlines/>
        <c:numFmt formatCode="General" sourceLinked="1"/>
        <c:tickLblPos val="nextTo"/>
        <c:crossAx val="76473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42956829698482"/>
          <c:y val="0.43405561770194184"/>
          <c:w val="0.23623719169069696"/>
          <c:h val="0.24010056759464268"/>
        </c:manualLayout>
      </c:layout>
      <c:txPr>
        <a:bodyPr/>
        <a:lstStyle/>
        <a:p>
          <a:pPr>
            <a:defRPr sz="1200"/>
          </a:pPr>
          <a:endParaRPr lang="de-DE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Etatentwicklung1!$A$4</c:f>
              <c:strCache>
                <c:ptCount val="1"/>
                <c:pt idx="0">
                  <c:v>Etat Rom, Slaw, Ung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Etatentwicklung1!$B$3:$E$3</c:f>
              <c:numCache>
                <c:formatCode>General</c:formatCode>
                <c:ptCount val="4"/>
                <c:pt idx="0">
                  <c:v>2004</c:v>
                </c:pt>
                <c:pt idx="1">
                  <c:v>2006</c:v>
                </c:pt>
                <c:pt idx="2">
                  <c:v>2008</c:v>
                </c:pt>
                <c:pt idx="3">
                  <c:v>2010</c:v>
                </c:pt>
              </c:numCache>
            </c:numRef>
          </c:cat>
          <c:val>
            <c:numRef>
              <c:f>Etatentwicklung1!$B$4:$E$4</c:f>
              <c:numCache>
                <c:formatCode>_-* #,##0\ _€_-;\-* #,##0\ _€_-;_-* "-"??\ _€_-;_-@_-</c:formatCode>
                <c:ptCount val="4"/>
                <c:pt idx="0" formatCode="#,##0">
                  <c:v>76337</c:v>
                </c:pt>
                <c:pt idx="1">
                  <c:v>81322.53</c:v>
                </c:pt>
                <c:pt idx="2">
                  <c:v>85361.150000000023</c:v>
                </c:pt>
                <c:pt idx="3">
                  <c:v>126455</c:v>
                </c:pt>
              </c:numCache>
            </c:numRef>
          </c:val>
        </c:ser>
        <c:ser>
          <c:idx val="1"/>
          <c:order val="1"/>
          <c:tx>
            <c:strRef>
              <c:f>Etatentwicklung1!$A$5</c:f>
              <c:strCache>
                <c:ptCount val="1"/>
                <c:pt idx="0">
                  <c:v>Etat GBZ</c:v>
                </c:pt>
              </c:strCache>
            </c:strRef>
          </c:tx>
          <c:cat>
            <c:numRef>
              <c:f>Etatentwicklung1!$B$3:$E$3</c:f>
              <c:numCache>
                <c:formatCode>General</c:formatCode>
                <c:ptCount val="4"/>
                <c:pt idx="0">
                  <c:v>2004</c:v>
                </c:pt>
                <c:pt idx="1">
                  <c:v>2006</c:v>
                </c:pt>
                <c:pt idx="2">
                  <c:v>2008</c:v>
                </c:pt>
                <c:pt idx="3">
                  <c:v>2010</c:v>
                </c:pt>
              </c:numCache>
            </c:numRef>
          </c:cat>
          <c:val>
            <c:numRef>
              <c:f>Etatentwicklung1!$B$5:$E$5</c:f>
              <c:numCache>
                <c:formatCode>_-* #,##0\ _€_-;\-* #,##0\ _€_-;_-* "-"??\ _€_-;_-@_-</c:formatCode>
                <c:ptCount val="4"/>
                <c:pt idx="0" formatCode="#,##0">
                  <c:v>18133.919999999991</c:v>
                </c:pt>
                <c:pt idx="1">
                  <c:v>21706.1</c:v>
                </c:pt>
                <c:pt idx="2">
                  <c:v>25558</c:v>
                </c:pt>
                <c:pt idx="3">
                  <c:v>28490</c:v>
                </c:pt>
              </c:numCache>
            </c:numRef>
          </c:val>
        </c:ser>
        <c:ser>
          <c:idx val="2"/>
          <c:order val="2"/>
          <c:tx>
            <c:strRef>
              <c:f>Etatentwicklung1!$A$6</c:f>
              <c:strCache>
                <c:ptCount val="1"/>
                <c:pt idx="0">
                  <c:v>Siem. Rom, Slaw</c:v>
                </c:pt>
              </c:strCache>
            </c:strRef>
          </c:tx>
          <c:spPr>
            <a:solidFill>
              <a:srgbClr val="FFC000"/>
            </a:solidFill>
          </c:spPr>
          <c:cat>
            <c:numRef>
              <c:f>Etatentwicklung1!$B$3:$E$3</c:f>
              <c:numCache>
                <c:formatCode>General</c:formatCode>
                <c:ptCount val="4"/>
                <c:pt idx="0">
                  <c:v>2004</c:v>
                </c:pt>
                <c:pt idx="1">
                  <c:v>2006</c:v>
                </c:pt>
                <c:pt idx="2">
                  <c:v>2008</c:v>
                </c:pt>
                <c:pt idx="3">
                  <c:v>2010</c:v>
                </c:pt>
              </c:numCache>
            </c:numRef>
          </c:cat>
          <c:val>
            <c:numRef>
              <c:f>Etatentwicklung1!$B$6:$E$6</c:f>
              <c:numCache>
                <c:formatCode>_-* #,##0\ _€_-;\-* #,##0\ _€_-;_-* "-"??\ _€_-;_-@_-</c:formatCode>
                <c:ptCount val="4"/>
                <c:pt idx="0" formatCode="#,##0">
                  <c:v>50000</c:v>
                </c:pt>
                <c:pt idx="1">
                  <c:v>55000</c:v>
                </c:pt>
                <c:pt idx="2">
                  <c:v>45000</c:v>
                </c:pt>
                <c:pt idx="3">
                  <c:v>40000</c:v>
                </c:pt>
              </c:numCache>
            </c:numRef>
          </c:val>
        </c:ser>
        <c:ser>
          <c:idx val="3"/>
          <c:order val="3"/>
          <c:tx>
            <c:strRef>
              <c:f>Etatentwicklung1!$A$7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rgbClr val="FF6600"/>
            </a:solidFill>
          </c:spPr>
          <c:cat>
            <c:numRef>
              <c:f>Etatentwicklung1!$B$3:$E$3</c:f>
              <c:numCache>
                <c:formatCode>General</c:formatCode>
                <c:ptCount val="4"/>
                <c:pt idx="0">
                  <c:v>2004</c:v>
                </c:pt>
                <c:pt idx="1">
                  <c:v>2006</c:v>
                </c:pt>
                <c:pt idx="2">
                  <c:v>2008</c:v>
                </c:pt>
                <c:pt idx="3">
                  <c:v>2010</c:v>
                </c:pt>
              </c:numCache>
            </c:numRef>
          </c:cat>
          <c:val>
            <c:numRef>
              <c:f>Etatentwicklung1!$B$7:$E$7</c:f>
              <c:numCache>
                <c:formatCode>_-* #,##0\ _€_-;\-* #,##0\ _€_-;_-* "-"??\ _€_-;_-@_-</c:formatCode>
                <c:ptCount val="4"/>
                <c:pt idx="0" formatCode="#,##0">
                  <c:v>144470.91999999998</c:v>
                </c:pt>
                <c:pt idx="1">
                  <c:v>158028.63</c:v>
                </c:pt>
                <c:pt idx="2">
                  <c:v>155919.15</c:v>
                </c:pt>
                <c:pt idx="3">
                  <c:v>194945</c:v>
                </c:pt>
              </c:numCache>
            </c:numRef>
          </c:val>
        </c:ser>
        <c:shape val="box"/>
        <c:axId val="77217152"/>
        <c:axId val="77231616"/>
        <c:axId val="0"/>
      </c:bar3DChart>
      <c:catAx>
        <c:axId val="772171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77231616"/>
        <c:crosses val="autoZero"/>
        <c:auto val="1"/>
        <c:lblAlgn val="ctr"/>
        <c:lblOffset val="100"/>
      </c:catAx>
      <c:valAx>
        <c:axId val="7723161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772171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0"/>
          </a:pPr>
          <a:endParaRPr lang="de-DE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Etatentwicklung2!$A$3</c:f>
              <c:strCache>
                <c:ptCount val="1"/>
                <c:pt idx="0">
                  <c:v>Gesamtetat Rom, Slaw, Ung </c:v>
                </c:pt>
              </c:strCache>
            </c:strRef>
          </c:tx>
          <c:spPr>
            <a:solidFill>
              <a:srgbClr val="FF6600"/>
            </a:solidFill>
          </c:spPr>
          <c:dPt>
            <c:idx val="0"/>
            <c:spPr>
              <a:solidFill>
                <a:srgbClr val="FF6600"/>
              </a:solidFill>
            </c:spPr>
          </c:dPt>
          <c:dPt>
            <c:idx val="1"/>
            <c:spPr>
              <a:solidFill>
                <a:srgbClr val="FF6600"/>
              </a:solidFill>
            </c:spPr>
          </c:dPt>
          <c:dPt>
            <c:idx val="2"/>
            <c:spPr>
              <a:solidFill>
                <a:srgbClr val="FF6600"/>
              </a:solidFill>
            </c:spPr>
          </c:dPt>
          <c:cat>
            <c:numRef>
              <c:f>Etatentwicklung2!$B$2:$D$2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</c:numCache>
            </c:numRef>
          </c:cat>
          <c:val>
            <c:numRef>
              <c:f>Etatentwicklung2!$B$3:$D$3</c:f>
              <c:numCache>
                <c:formatCode>_-* #,##0\ _€_-;\-* #,##0\ _€_-;_-* "-"??\ _€_-;_-@_-</c:formatCode>
                <c:ptCount val="3"/>
                <c:pt idx="0">
                  <c:v>101011.03</c:v>
                </c:pt>
                <c:pt idx="1">
                  <c:v>97112</c:v>
                </c:pt>
                <c:pt idx="2">
                  <c:v>126455</c:v>
                </c:pt>
              </c:numCache>
            </c:numRef>
          </c:val>
        </c:ser>
        <c:ser>
          <c:idx val="1"/>
          <c:order val="1"/>
          <c:tx>
            <c:strRef>
              <c:f>Etatentwicklung2!$A$4</c:f>
              <c:strCache>
                <c:ptCount val="1"/>
                <c:pt idx="0">
                  <c:v>gebunden (Print+digital)</c:v>
                </c:pt>
              </c:strCache>
            </c:strRef>
          </c:tx>
          <c:cat>
            <c:numRef>
              <c:f>Etatentwicklung2!$B$2:$D$2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</c:numCache>
            </c:numRef>
          </c:cat>
          <c:val>
            <c:numRef>
              <c:f>Etatentwicklung2!$B$4:$D$4</c:f>
              <c:numCache>
                <c:formatCode>_-* #,##0\ _€_-;\-* #,##0\ _€_-;_-* "-"??\ _€_-;_-@_-</c:formatCode>
                <c:ptCount val="3"/>
                <c:pt idx="0">
                  <c:v>21481</c:v>
                </c:pt>
                <c:pt idx="1">
                  <c:v>26946</c:v>
                </c:pt>
                <c:pt idx="2">
                  <c:v>39000</c:v>
                </c:pt>
              </c:numCache>
            </c:numRef>
          </c:val>
        </c:ser>
        <c:ser>
          <c:idx val="2"/>
          <c:order val="2"/>
          <c:tx>
            <c:strRef>
              <c:f>Etatentwicklung2!$A$5</c:f>
              <c:strCache>
                <c:ptCount val="1"/>
                <c:pt idx="0">
                  <c:v>Ausgaben für Digitale Medien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Etatentwicklung2!$B$2:$D$2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</c:numCache>
            </c:numRef>
          </c:cat>
          <c:val>
            <c:numRef>
              <c:f>Etatentwicklung2!$B$5:$D$5</c:f>
              <c:numCache>
                <c:formatCode>_-* #,##0\ _€_-;\-* #,##0\ _€_-;_-* "-"??\ _€_-;_-@_-</c:formatCode>
                <c:ptCount val="3"/>
                <c:pt idx="0">
                  <c:v>2577.58</c:v>
                </c:pt>
                <c:pt idx="1">
                  <c:v>4429.2300000000005</c:v>
                </c:pt>
                <c:pt idx="2">
                  <c:v>9320.6999999999935</c:v>
                </c:pt>
              </c:numCache>
            </c:numRef>
          </c:val>
        </c:ser>
        <c:shape val="box"/>
        <c:axId val="53664000"/>
        <c:axId val="53669888"/>
        <c:axId val="0"/>
      </c:bar3DChart>
      <c:catAx>
        <c:axId val="536640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53669888"/>
        <c:crosses val="autoZero"/>
        <c:auto val="1"/>
        <c:lblAlgn val="ctr"/>
        <c:lblOffset val="100"/>
      </c:catAx>
      <c:valAx>
        <c:axId val="53669888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536640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de-DE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Etatentwicklung2!$A$8</c:f>
              <c:strCache>
                <c:ptCount val="1"/>
                <c:pt idx="0">
                  <c:v>Gesamtetat Angl./Am.</c:v>
                </c:pt>
              </c:strCache>
            </c:strRef>
          </c:tx>
          <c:spPr>
            <a:solidFill>
              <a:srgbClr val="FF6600"/>
            </a:solidFill>
          </c:spPr>
          <c:cat>
            <c:numRef>
              <c:f>Etatentwicklung2!$B$7:$D$7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 formatCode="_-* #,##0\ _€_-;\-* #,##0\ _€_-;_-* &quot;-&quot;??\ _€_-;_-@_-">
                  <c:v>2010</c:v>
                </c:pt>
              </c:numCache>
            </c:numRef>
          </c:cat>
          <c:val>
            <c:numRef>
              <c:f>Etatentwicklung2!$B$8:$D$8</c:f>
              <c:numCache>
                <c:formatCode>_-* #,##0\ _€_-;\-* #,##0\ _€_-;_-* "-"??\ _€_-;_-@_-</c:formatCode>
                <c:ptCount val="3"/>
                <c:pt idx="0">
                  <c:v>56082.720000000001</c:v>
                </c:pt>
                <c:pt idx="1">
                  <c:v>60415.880000000012</c:v>
                </c:pt>
                <c:pt idx="2">
                  <c:v>62543.8</c:v>
                </c:pt>
              </c:numCache>
            </c:numRef>
          </c:val>
        </c:ser>
        <c:ser>
          <c:idx val="1"/>
          <c:order val="1"/>
          <c:tx>
            <c:strRef>
              <c:f>Etatentwicklung2!$A$9</c:f>
              <c:strCache>
                <c:ptCount val="1"/>
                <c:pt idx="0">
                  <c:v>gebunden (Print+digital)</c:v>
                </c:pt>
              </c:strCache>
            </c:strRef>
          </c:tx>
          <c:cat>
            <c:numRef>
              <c:f>Etatentwicklung2!$B$7:$D$7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 formatCode="_-* #,##0\ _€_-;\-* #,##0\ _€_-;_-* &quot;-&quot;??\ _€_-;_-@_-">
                  <c:v>2010</c:v>
                </c:pt>
              </c:numCache>
            </c:numRef>
          </c:cat>
          <c:val>
            <c:numRef>
              <c:f>Etatentwicklung2!$B$9:$D$9</c:f>
              <c:numCache>
                <c:formatCode>_-* #,##0\ _€_-;\-* #,##0\ _€_-;_-* "-"??\ _€_-;_-@_-</c:formatCode>
                <c:ptCount val="3"/>
                <c:pt idx="0">
                  <c:v>18660</c:v>
                </c:pt>
                <c:pt idx="1">
                  <c:v>22027</c:v>
                </c:pt>
                <c:pt idx="2">
                  <c:v>27100</c:v>
                </c:pt>
              </c:numCache>
            </c:numRef>
          </c:val>
        </c:ser>
        <c:ser>
          <c:idx val="2"/>
          <c:order val="2"/>
          <c:tx>
            <c:strRef>
              <c:f>Etatentwicklung2!$A$10</c:f>
              <c:strCache>
                <c:ptCount val="1"/>
                <c:pt idx="0">
                  <c:v>Ausgaben für Digitale Medien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Etatentwicklung2!$B$7:$D$7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 formatCode="_-* #,##0\ _€_-;\-* #,##0\ _€_-;_-* &quot;-&quot;??\ _€_-;_-@_-">
                  <c:v>2010</c:v>
                </c:pt>
              </c:numCache>
            </c:numRef>
          </c:cat>
          <c:val>
            <c:numRef>
              <c:f>Etatentwicklung2!$B$10:$D$10</c:f>
              <c:numCache>
                <c:formatCode>_-* #,##0\ _€_-;\-* #,##0\ _€_-;_-* "-"??\ _€_-;_-@_-</c:formatCode>
                <c:ptCount val="3"/>
                <c:pt idx="0">
                  <c:v>9177.91</c:v>
                </c:pt>
                <c:pt idx="1">
                  <c:v>10198.84</c:v>
                </c:pt>
                <c:pt idx="2">
                  <c:v>12115.25</c:v>
                </c:pt>
              </c:numCache>
            </c:numRef>
          </c:val>
        </c:ser>
        <c:shape val="box"/>
        <c:axId val="53699328"/>
        <c:axId val="53700864"/>
        <c:axId val="0"/>
      </c:bar3DChart>
      <c:catAx>
        <c:axId val="536993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53700864"/>
        <c:crosses val="autoZero"/>
        <c:auto val="1"/>
        <c:lblAlgn val="ctr"/>
        <c:lblOffset val="100"/>
      </c:catAx>
      <c:valAx>
        <c:axId val="53700864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536993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de-DE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Tabelle1!$B$3</c:f>
              <c:strCache>
                <c:ptCount val="1"/>
                <c:pt idx="0">
                  <c:v>Bibliotheksbesuche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de-DE"/>
              </a:p>
            </c:txPr>
            <c:showVal val="1"/>
          </c:dLbls>
          <c:cat>
            <c:numRef>
              <c:f>Tabelle1!$C$2:$E$2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</c:numCache>
            </c:numRef>
          </c:cat>
          <c:val>
            <c:numRef>
              <c:f>Tabelle1!$C$3:$E$3</c:f>
              <c:numCache>
                <c:formatCode>_-* #,##0\ _€_-;\-* #,##0\ _€_-;_-* "-"??\ _€_-;_-@_-</c:formatCode>
                <c:ptCount val="3"/>
                <c:pt idx="0">
                  <c:v>147645</c:v>
                </c:pt>
                <c:pt idx="1">
                  <c:v>125924</c:v>
                </c:pt>
                <c:pt idx="2">
                  <c:v>100844</c:v>
                </c:pt>
              </c:numCache>
            </c:numRef>
          </c:val>
        </c:ser>
        <c:ser>
          <c:idx val="1"/>
          <c:order val="1"/>
          <c:tx>
            <c:strRef>
              <c:f>Tabelle1!$B$4</c:f>
              <c:strCache>
                <c:ptCount val="1"/>
                <c:pt idx="0">
                  <c:v>Ausleihen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de-DE"/>
              </a:p>
            </c:txPr>
            <c:showVal val="1"/>
          </c:dLbls>
          <c:cat>
            <c:numRef>
              <c:f>Tabelle1!$C$2:$E$2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</c:numCache>
            </c:numRef>
          </c:cat>
          <c:val>
            <c:numRef>
              <c:f>Tabelle1!$C$4:$E$4</c:f>
              <c:numCache>
                <c:formatCode>_-* #,##0\ _€_-;\-* #,##0\ _€_-;_-* "-"??\ _€_-;_-@_-</c:formatCode>
                <c:ptCount val="3"/>
                <c:pt idx="0">
                  <c:v>67339</c:v>
                </c:pt>
                <c:pt idx="1">
                  <c:v>85172</c:v>
                </c:pt>
                <c:pt idx="2">
                  <c:v>89818</c:v>
                </c:pt>
              </c:numCache>
            </c:numRef>
          </c:val>
        </c:ser>
        <c:shape val="box"/>
        <c:axId val="53744768"/>
        <c:axId val="53746304"/>
        <c:axId val="0"/>
      </c:bar3DChart>
      <c:catAx>
        <c:axId val="5374476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53746304"/>
        <c:crosses val="autoZero"/>
        <c:auto val="1"/>
        <c:lblAlgn val="ctr"/>
        <c:lblOffset val="100"/>
      </c:catAx>
      <c:valAx>
        <c:axId val="53746304"/>
        <c:scaling>
          <c:orientation val="minMax"/>
        </c:scaling>
        <c:axPos val="b"/>
        <c:majorGridlines/>
        <c:numFmt formatCode="_-* #,##0\ _€_-;\-* #,##0\ _€_-;_-* &quot;-&quot;??\ _€_-;_-@_-" sourceLinked="1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53744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de-DE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9C2-62D8-4940-87A4-0CCCBF03E75D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D94A2-5423-4E07-98AE-0D5A73EAE7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324600" cy="685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B-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pic>
        <p:nvPicPr>
          <p:cNvPr id="7" name="Picture 12" descr="R:\Eigene Dateien\Eigene Downloads\husiegel_bw_gros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1188" y="172068"/>
            <a:ext cx="684212" cy="685164"/>
          </a:xfrm>
          <a:prstGeom prst="rect">
            <a:avLst/>
          </a:prstGeom>
          <a:noFill/>
        </p:spPr>
      </p:pic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228600" y="146050"/>
            <a:ext cx="5486408" cy="23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tIns="10800" rIns="54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>
                <a:solidFill>
                  <a:schemeClr val="bg1"/>
                </a:solidFill>
                <a:latin typeface="Verdana" pitchFamily="34" charset="0"/>
              </a:rPr>
              <a:t>Universitätsbibliothek der Humboldt-Universität zu Berlin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324600" cy="685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324600" cy="685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pic>
        <p:nvPicPr>
          <p:cNvPr id="6" name="Picture 12" descr="R:\Eigene Dateien\Eigene Downloads\husiegel_bw_gros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1188" y="172068"/>
            <a:ext cx="684212" cy="685164"/>
          </a:xfrm>
          <a:prstGeom prst="rect">
            <a:avLst/>
          </a:prstGeom>
          <a:noFill/>
        </p:spPr>
      </p:pic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228600" y="146050"/>
            <a:ext cx="5486408" cy="23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tIns="10800" rIns="54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>
                <a:solidFill>
                  <a:schemeClr val="bg1"/>
                </a:solidFill>
                <a:latin typeface="Verdana" pitchFamily="34" charset="0"/>
              </a:rPr>
              <a:t>Universitätsbibliothek der Humboldt-Universität zu Berlin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3.gi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3.gi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3.gi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image" Target="../media/image3.gi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721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CEFEA-87B7-4FCD-94FD-A5E6AC72DA98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0D58C-9698-4054-8A81-6B56BA4285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-24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9C527-9D8A-4D37-B76F-66C18941A97F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B1049-ACA4-4EAE-A964-AF07A7EAC6D3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 descr="husiegel_bw_klein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71220" y="-24"/>
            <a:ext cx="1172812" cy="117281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pic>
        <p:nvPicPr>
          <p:cNvPr id="9" name="Grafik 8" descr="claim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714480" y="161903"/>
            <a:ext cx="5229225" cy="1238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161DB-B980-4FA4-AF1F-838B629668A6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1D9D4-AD44-43A9-B4B2-45B0433B19F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1FAAF-EEEC-444D-B295-552C416091DA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94CD2-BA2A-4ADD-A54E-66606C8799E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 descr="husiegel_bw_klein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00958" y="285728"/>
            <a:ext cx="1172812" cy="1172812"/>
          </a:xfrm>
          <a:prstGeom prst="rect">
            <a:avLst/>
          </a:prstGeom>
        </p:spPr>
      </p:pic>
      <p:pic>
        <p:nvPicPr>
          <p:cNvPr id="8" name="Grafik 7" descr="claim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957387" y="285728"/>
            <a:ext cx="5229225" cy="1238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A28F4-6FDA-40AD-846A-89F2DD70020E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2F9BA-F3B1-4EFD-ABFA-0191595CF298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 descr="husiegel_bw_klein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00958" y="285728"/>
            <a:ext cx="1172812" cy="1172812"/>
          </a:xfrm>
          <a:prstGeom prst="rect">
            <a:avLst/>
          </a:prstGeom>
        </p:spPr>
      </p:pic>
      <p:pic>
        <p:nvPicPr>
          <p:cNvPr id="8" name="Grafik 7" descr="claim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957387" y="285728"/>
            <a:ext cx="5229225" cy="1238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75AAD-7CB1-4D4A-8627-6987D6201465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FB8CD-A584-4646-B808-BBFABFB0FC03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 descr="husiegel_bw_klein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42592" y="255924"/>
            <a:ext cx="1172812" cy="1172812"/>
          </a:xfrm>
          <a:prstGeom prst="rect">
            <a:avLst/>
          </a:prstGeom>
        </p:spPr>
      </p:pic>
      <p:pic>
        <p:nvPicPr>
          <p:cNvPr id="8" name="Grafik 7" descr="claim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857356" y="304779"/>
            <a:ext cx="5229225" cy="1238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8A570-B3AD-44E2-9704-692E90FA4939}" type="datetimeFigureOut">
              <a:rPr lang="de-DE" smtClean="0"/>
              <a:pPr/>
              <a:t>09.03.2011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568E-FE94-410D-860B-8A8FEC785CBF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 descr="husiegel_bw_klein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42592" y="285728"/>
            <a:ext cx="1172812" cy="1172812"/>
          </a:xfrm>
          <a:prstGeom prst="rect">
            <a:avLst/>
          </a:prstGeom>
        </p:spPr>
      </p:pic>
      <p:pic>
        <p:nvPicPr>
          <p:cNvPr id="8" name="Grafik 7" descr="claim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785918" y="285728"/>
            <a:ext cx="5229225" cy="1238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571472" y="2000240"/>
            <a:ext cx="7772400" cy="235743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2800" b="1" kern="0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Vorstellung des  Bibliotheksstandortes August-</a:t>
            </a:r>
            <a:r>
              <a:rPr lang="de-DE" sz="2800" b="1" kern="0" dirty="0" err="1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Boeckh</a:t>
            </a:r>
            <a:r>
              <a:rPr lang="de-DE" sz="2800" b="1" kern="0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-Haus </a:t>
            </a:r>
          </a:p>
          <a:p>
            <a:pPr algn="ctr"/>
            <a:endParaRPr lang="de-DE" sz="2800" b="1" kern="0" dirty="0" smtClean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de-DE" b="1" kern="0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 Rahmen der 76. Sitzung der Medienkommission am 14.3.2011</a:t>
            </a:r>
            <a:endParaRPr kumimoji="0" lang="de-DE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Untertitel 2"/>
          <p:cNvSpPr txBox="1">
            <a:spLocks/>
          </p:cNvSpPr>
          <p:nvPr/>
        </p:nvSpPr>
        <p:spPr bwMode="auto">
          <a:xfrm>
            <a:off x="142844" y="4786322"/>
            <a:ext cx="8001056" cy="210979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Dr. Anja Otto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Fachreferentin für Slawistik und</a:t>
            </a:r>
            <a:r>
              <a:rPr kumimoji="0" lang="de-DE" sz="18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 Anglistik/Amerikanistik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800" kern="0" baseline="0" dirty="0" smtClean="0">
                <a:latin typeface="+mn-lt"/>
                <a:cs typeface="Arial" charset="0"/>
              </a:rPr>
              <a:t>Leiterin</a:t>
            </a:r>
            <a:r>
              <a:rPr lang="de-DE" sz="1800" kern="0" dirty="0" smtClean="0">
                <a:latin typeface="+mn-lt"/>
                <a:cs typeface="Arial" charset="0"/>
              </a:rPr>
              <a:t> der Zweigbibliothek Fremdsprachliche Philologien</a:t>
            </a:r>
            <a:endParaRPr kumimoji="0" lang="de-DE" sz="1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  <a:t>anja.otto@ub.hu-berlin.de</a:t>
            </a:r>
            <a:endParaRPr kumimoji="0" lang="de-DE" sz="1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4348" y="4982846"/>
            <a:ext cx="6643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+mn-lt"/>
              </a:rPr>
              <a:t>Ausleihen</a:t>
            </a:r>
          </a:p>
          <a:p>
            <a:endParaRPr lang="de-DE" sz="1600" b="1" dirty="0" smtClean="0">
              <a:latin typeface="+mn-lt"/>
            </a:endParaRPr>
          </a:p>
          <a:p>
            <a:r>
              <a:rPr lang="de-DE" b="1" dirty="0" smtClean="0">
                <a:latin typeface="+mn-lt"/>
              </a:rPr>
              <a:t>Bibliotheksbesuche</a:t>
            </a:r>
          </a:p>
          <a:p>
            <a:endParaRPr lang="de-DE" b="1" dirty="0" smtClean="0"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85720" y="609881"/>
            <a:ext cx="778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+mj-lt"/>
              </a:rPr>
              <a:t>Benutzungszahlen – Tendenzen:</a:t>
            </a:r>
            <a:endParaRPr lang="de-DE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1214414" y="1357298"/>
          <a:ext cx="6143668" cy="3443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feil nach oben 4"/>
          <p:cNvSpPr/>
          <p:nvPr/>
        </p:nvSpPr>
        <p:spPr bwMode="auto">
          <a:xfrm rot="1440000">
            <a:off x="2346273" y="5043309"/>
            <a:ext cx="285752" cy="35719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Pfeil nach unten 5"/>
          <p:cNvSpPr/>
          <p:nvPr/>
        </p:nvSpPr>
        <p:spPr bwMode="auto">
          <a:xfrm rot="-2340000">
            <a:off x="3746338" y="5669899"/>
            <a:ext cx="28575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72066" y="5715016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n-lt"/>
              </a:rPr>
              <a:t>Nach </a:t>
            </a:r>
            <a:r>
              <a:rPr lang="de-DE" sz="2000" dirty="0" smtClean="0">
                <a:latin typeface="+mn-lt"/>
              </a:rPr>
              <a:t>2009 „GZ-Effekt?“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286380" y="4792816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n-lt"/>
              </a:rPr>
              <a:t>Zunehmende Bedeutung der E-Ressourcen</a:t>
            </a:r>
            <a:endParaRPr lang="de-DE" sz="200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4348" y="1500174"/>
            <a:ext cx="7500990" cy="1290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700"/>
              </a:spcBef>
              <a:buFont typeface="Wingdings" pitchFamily="2" charset="2"/>
              <a:buChar char="Ø"/>
            </a:pPr>
            <a:r>
              <a:rPr lang="de-DE" dirty="0" smtClean="0">
                <a:latin typeface="+mn-lt"/>
              </a:rPr>
              <a:t>Zum </a:t>
            </a:r>
            <a:r>
              <a:rPr lang="de-DE" dirty="0" err="1" smtClean="0">
                <a:latin typeface="+mn-lt"/>
              </a:rPr>
              <a:t>WiSe</a:t>
            </a:r>
            <a:r>
              <a:rPr lang="de-DE" dirty="0" smtClean="0">
                <a:latin typeface="+mn-lt"/>
              </a:rPr>
              <a:t> 2011/2012 Start der RFID-gestützten Selbstverbuchung (Ausleihe und Rückbuchung)</a:t>
            </a:r>
          </a:p>
          <a:p>
            <a:pPr marL="342000" indent="-342000">
              <a:spcBef>
                <a:spcPts val="700"/>
              </a:spcBef>
              <a:buFont typeface="Wingdings" pitchFamily="2" charset="2"/>
              <a:buChar char="Ø"/>
            </a:pPr>
            <a:r>
              <a:rPr lang="de-DE" dirty="0" smtClean="0">
                <a:latin typeface="+mn-lt"/>
              </a:rPr>
              <a:t>Momentan Vorbereitung der Bestände</a:t>
            </a:r>
            <a:endParaRPr lang="de-DE" dirty="0"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85720" y="609881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+mj-lt"/>
              </a:rPr>
              <a:t>RFID-Projekt</a:t>
            </a:r>
            <a:endParaRPr lang="de-DE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357686" y="3000372"/>
            <a:ext cx="3857652" cy="342902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000372"/>
            <a:ext cx="352425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4348" y="1643050"/>
            <a:ext cx="79296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Bibliotheksanwendungen (</a:t>
            </a:r>
            <a:r>
              <a:rPr lang="de-DE" dirty="0" err="1" smtClean="0">
                <a:latin typeface="+mn-lt"/>
              </a:rPr>
              <a:t>Aleph</a:t>
            </a:r>
            <a:r>
              <a:rPr lang="de-DE" dirty="0" smtClean="0">
                <a:latin typeface="+mn-lt"/>
              </a:rPr>
              <a:t>) laufen im Dauerbetrieb zu </a:t>
            </a:r>
            <a:r>
              <a:rPr lang="de-DE" dirty="0" smtClean="0">
                <a:latin typeface="+mn-lt"/>
              </a:rPr>
              <a:t>Spitzenzeiten </a:t>
            </a:r>
            <a:r>
              <a:rPr lang="de-DE" dirty="0" smtClean="0">
                <a:latin typeface="+mn-lt"/>
              </a:rPr>
              <a:t>oft langsam</a:t>
            </a:r>
            <a:r>
              <a:rPr lang="de-DE" dirty="0" smtClean="0">
                <a:latin typeface="+mn-lt"/>
              </a:rPr>
              <a:t>, Windows-Fehlermeldungen</a:t>
            </a:r>
          </a:p>
          <a:p>
            <a:r>
              <a:rPr lang="de-DE" dirty="0" smtClean="0">
                <a:latin typeface="+mn-lt"/>
              </a:rPr>
              <a:t>→ Zeitfaktor! </a:t>
            </a:r>
            <a:r>
              <a:rPr lang="de-DE" dirty="0" smtClean="0">
                <a:latin typeface="+mn-lt"/>
              </a:rPr>
              <a:t>Verzögerung der Arbeitsabläufe</a:t>
            </a:r>
          </a:p>
          <a:p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Für </a:t>
            </a:r>
            <a:r>
              <a:rPr lang="de-DE" dirty="0" smtClean="0">
                <a:latin typeface="+mn-lt"/>
              </a:rPr>
              <a:t>effektives bibliothekarisches Arbeiten permanente schnelle Netzanbindung unabdingbar</a:t>
            </a:r>
          </a:p>
          <a:p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Bitte der DV-Verantwortlichen um Überprüfung der Ursachen - un</a:t>
            </a:r>
            <a:r>
              <a:rPr lang="de-DE" dirty="0" smtClean="0">
                <a:latin typeface="+mn-lt"/>
              </a:rPr>
              <a:t>d möglichst Behebung</a:t>
            </a:r>
          </a:p>
          <a:p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Verbleib der </a:t>
            </a:r>
            <a:r>
              <a:rPr lang="de-DE" dirty="0" err="1" smtClean="0">
                <a:latin typeface="+mn-lt"/>
              </a:rPr>
              <a:t>ZwB</a:t>
            </a:r>
            <a:r>
              <a:rPr lang="de-DE" dirty="0" smtClean="0">
                <a:latin typeface="+mn-lt"/>
              </a:rPr>
              <a:t> im ABH noch einige Jahre…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85720" y="609881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+mj-lt"/>
              </a:rPr>
              <a:t>Probleme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928794" y="2780410"/>
            <a:ext cx="5357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latin typeface="+mn-lt"/>
              </a:rPr>
              <a:t>Vielen Dank für Ihre Aufmerksamkeit !</a:t>
            </a:r>
            <a:endParaRPr lang="de-DE" sz="32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71472" y="1714488"/>
            <a:ext cx="7858180" cy="3685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1998: Einzug der Teilbibliotheken </a:t>
            </a:r>
            <a:r>
              <a:rPr lang="de-DE" b="1" dirty="0" smtClean="0">
                <a:latin typeface="+mn-lt"/>
              </a:rPr>
              <a:t>Romanistik, </a:t>
            </a:r>
            <a:r>
              <a:rPr lang="de-DE" b="1" dirty="0" err="1" smtClean="0">
                <a:latin typeface="+mn-lt"/>
              </a:rPr>
              <a:t>Finno-Ugristik</a:t>
            </a:r>
            <a:r>
              <a:rPr lang="de-DE" b="1" dirty="0" smtClean="0">
                <a:latin typeface="+mn-lt"/>
              </a:rPr>
              <a:t>, Sprachenzentrum, Slawistik und Großbritannienzentrum </a:t>
            </a:r>
            <a:r>
              <a:rPr lang="de-DE" dirty="0" smtClean="0">
                <a:latin typeface="+mn-lt"/>
              </a:rPr>
              <a:t>(nicht Anglistik!) ins August-</a:t>
            </a:r>
            <a:r>
              <a:rPr lang="de-DE" dirty="0" err="1" smtClean="0">
                <a:latin typeface="+mn-lt"/>
              </a:rPr>
              <a:t>Boeckh</a:t>
            </a:r>
            <a:r>
              <a:rPr lang="de-DE" dirty="0" smtClean="0">
                <a:latin typeface="+mn-lt"/>
              </a:rPr>
              <a:t>-Haus</a:t>
            </a:r>
          </a:p>
          <a:p>
            <a:pPr marL="342000" indent="-342000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Vorher </a:t>
            </a:r>
            <a:r>
              <a:rPr lang="de-DE" b="1" dirty="0" smtClean="0">
                <a:latin typeface="+mn-lt"/>
              </a:rPr>
              <a:t>verschiedene Standorte </a:t>
            </a:r>
            <a:r>
              <a:rPr lang="de-DE" dirty="0" smtClean="0">
                <a:latin typeface="+mn-lt"/>
              </a:rPr>
              <a:t>(</a:t>
            </a:r>
            <a:r>
              <a:rPr lang="de-DE" dirty="0" err="1" smtClean="0">
                <a:latin typeface="+mn-lt"/>
              </a:rPr>
              <a:t>Dorotheenstr</a:t>
            </a:r>
            <a:r>
              <a:rPr lang="de-DE" dirty="0" smtClean="0">
                <a:latin typeface="+mn-lt"/>
              </a:rPr>
              <a:t>. 1, Unter den Linden 6, Jägerstraße)</a:t>
            </a:r>
          </a:p>
          <a:p>
            <a:pPr marL="342000" indent="-342000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Seit ca. </a:t>
            </a:r>
            <a:r>
              <a:rPr lang="de-DE" b="1" dirty="0" smtClean="0">
                <a:latin typeface="+mn-lt"/>
              </a:rPr>
              <a:t>1995 elektronische Datenerfassung</a:t>
            </a:r>
          </a:p>
          <a:p>
            <a:pPr marL="342000" indent="-342000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Heute ca. </a:t>
            </a:r>
            <a:r>
              <a:rPr lang="de-DE" b="1" dirty="0" smtClean="0">
                <a:latin typeface="+mn-lt"/>
              </a:rPr>
              <a:t>70 %</a:t>
            </a:r>
            <a:r>
              <a:rPr lang="de-DE" dirty="0" smtClean="0">
                <a:latin typeface="+mn-lt"/>
              </a:rPr>
              <a:t> des </a:t>
            </a:r>
            <a:r>
              <a:rPr lang="de-DE" dirty="0" err="1" smtClean="0">
                <a:latin typeface="+mn-lt"/>
              </a:rPr>
              <a:t>Monographienbestandes</a:t>
            </a:r>
            <a:r>
              <a:rPr lang="de-DE" dirty="0" smtClean="0">
                <a:latin typeface="+mn-lt"/>
              </a:rPr>
              <a:t> </a:t>
            </a:r>
            <a:r>
              <a:rPr lang="de-DE" b="1" dirty="0" smtClean="0">
                <a:latin typeface="+mn-lt"/>
              </a:rPr>
              <a:t>elektronisch erfasst </a:t>
            </a:r>
            <a:r>
              <a:rPr lang="de-DE" dirty="0" smtClean="0">
                <a:latin typeface="+mn-lt"/>
              </a:rPr>
              <a:t>(</a:t>
            </a:r>
            <a:r>
              <a:rPr lang="de-DE" dirty="0" err="1" smtClean="0">
                <a:latin typeface="+mn-lt"/>
              </a:rPr>
              <a:t>Finno-Ugristik</a:t>
            </a:r>
            <a:r>
              <a:rPr lang="de-DE" dirty="0" smtClean="0">
                <a:latin typeface="+mn-lt"/>
              </a:rPr>
              <a:t> ca. 40 %)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28926" y="57148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j-lt"/>
              </a:rPr>
              <a:t>„Geschichte“</a:t>
            </a:r>
            <a:endParaRPr lang="de-DE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71472" y="1919482"/>
            <a:ext cx="79296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5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Vor dem Einzug </a:t>
            </a:r>
            <a:r>
              <a:rPr lang="de-DE" b="1" dirty="0" smtClean="0">
                <a:latin typeface="+mn-lt"/>
              </a:rPr>
              <a:t>kein </a:t>
            </a:r>
            <a:r>
              <a:rPr lang="de-DE" b="1" dirty="0" err="1" smtClean="0">
                <a:latin typeface="+mn-lt"/>
              </a:rPr>
              <a:t>Dublettenabgleich</a:t>
            </a:r>
            <a:r>
              <a:rPr lang="de-DE" dirty="0" smtClean="0">
                <a:latin typeface="+mn-lt"/>
              </a:rPr>
              <a:t> (Bücher u. Zs.)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Char char="§"/>
            </a:pPr>
            <a:r>
              <a:rPr lang="de-DE" b="1" dirty="0" smtClean="0">
                <a:latin typeface="+mn-lt"/>
              </a:rPr>
              <a:t>4</a:t>
            </a:r>
            <a:r>
              <a:rPr lang="de-DE" dirty="0" smtClean="0">
                <a:latin typeface="+mn-lt"/>
              </a:rPr>
              <a:t> verschiedene </a:t>
            </a:r>
            <a:r>
              <a:rPr lang="de-DE" b="1" dirty="0" smtClean="0">
                <a:latin typeface="+mn-lt"/>
              </a:rPr>
              <a:t>Aufstellungssystematiken</a:t>
            </a:r>
          </a:p>
          <a:p>
            <a:pPr marL="342000" indent="-342000">
              <a:spcBef>
                <a:spcPts val="700"/>
              </a:spcBef>
              <a:buFont typeface="Wingdings" pitchFamily="2" charset="2"/>
              <a:buChar char="§"/>
            </a:pPr>
            <a:r>
              <a:rPr lang="de-DE" b="1" dirty="0" smtClean="0">
                <a:latin typeface="+mn-lt"/>
              </a:rPr>
              <a:t>Seit 1998 </a:t>
            </a:r>
            <a:r>
              <a:rPr lang="de-DE" dirty="0" smtClean="0">
                <a:latin typeface="+mn-lt"/>
              </a:rPr>
              <a:t>Aufstellung des Neuzugangs nach der </a:t>
            </a:r>
            <a:r>
              <a:rPr lang="de-DE" b="1" dirty="0" smtClean="0">
                <a:latin typeface="+mn-lt"/>
              </a:rPr>
              <a:t>Regensburger Verbundklassifikation</a:t>
            </a:r>
            <a:r>
              <a:rPr lang="de-DE" dirty="0" smtClean="0">
                <a:latin typeface="+mn-lt"/>
              </a:rPr>
              <a:t>, aber allgemeiner Bestand noch an mehreren Standorten innerhalb der Bibliothek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Char char="§"/>
            </a:pPr>
            <a:r>
              <a:rPr lang="de-DE" b="1" dirty="0" smtClean="0">
                <a:latin typeface="+mn-lt"/>
              </a:rPr>
              <a:t>Wenig </a:t>
            </a:r>
            <a:r>
              <a:rPr lang="de-DE" dirty="0" smtClean="0">
                <a:latin typeface="+mn-lt"/>
              </a:rPr>
              <a:t>freie </a:t>
            </a:r>
            <a:r>
              <a:rPr lang="de-DE" b="1" dirty="0" smtClean="0">
                <a:latin typeface="+mn-lt"/>
              </a:rPr>
              <a:t>Stellfläche </a:t>
            </a:r>
            <a:r>
              <a:rPr lang="de-DE" dirty="0" smtClean="0">
                <a:latin typeface="+mn-lt"/>
              </a:rPr>
              <a:t>→ Notwendigkeit von Aussonderungen (Dubletten, Profilfremdes)</a:t>
            </a:r>
          </a:p>
          <a:p>
            <a:pPr marL="342000" indent="-342000">
              <a:spcBef>
                <a:spcPts val="700"/>
              </a:spcBef>
            </a:pPr>
            <a:endParaRPr lang="de-DE" b="1" dirty="0" smtClean="0"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143108" y="57148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j-lt"/>
              </a:rPr>
              <a:t>Auf dem Weg zur Integration</a:t>
            </a:r>
            <a:endParaRPr lang="de-DE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57158" y="2173916"/>
            <a:ext cx="8429684" cy="2398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2007 bis 2009 </a:t>
            </a:r>
            <a:r>
              <a:rPr lang="de-DE" b="1" dirty="0" smtClean="0">
                <a:latin typeface="+mn-lt"/>
              </a:rPr>
              <a:t>Auflösung der TB Sprachenzentrum</a:t>
            </a:r>
          </a:p>
          <a:p>
            <a:pPr marL="342000" indent="-342000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Jahreswechsel 2009/2010: </a:t>
            </a:r>
            <a:br>
              <a:rPr lang="de-DE" dirty="0" smtClean="0">
                <a:latin typeface="+mn-lt"/>
              </a:rPr>
            </a:br>
            <a:r>
              <a:rPr lang="de-DE" b="1" dirty="0" smtClean="0">
                <a:latin typeface="+mn-lt"/>
              </a:rPr>
              <a:t>Zusammenführung der Bibliothekssigel </a:t>
            </a:r>
            <a:r>
              <a:rPr lang="de-DE" dirty="0" smtClean="0">
                <a:latin typeface="+mn-lt"/>
              </a:rPr>
              <a:t>→</a:t>
            </a:r>
            <a:br>
              <a:rPr lang="de-DE" dirty="0" smtClean="0">
                <a:latin typeface="+mn-lt"/>
              </a:rPr>
            </a:br>
            <a:r>
              <a:rPr lang="de-DE" dirty="0" smtClean="0">
                <a:latin typeface="+mn-lt"/>
              </a:rPr>
              <a:t>Romanistik + Slawistik + </a:t>
            </a:r>
            <a:r>
              <a:rPr lang="de-DE" dirty="0" err="1" smtClean="0">
                <a:latin typeface="+mn-lt"/>
              </a:rPr>
              <a:t>Finno-Ugristik</a:t>
            </a:r>
            <a:r>
              <a:rPr lang="de-DE" dirty="0" smtClean="0">
                <a:latin typeface="+mn-lt"/>
              </a:rPr>
              <a:t> = „Zweigbibliothek Fremdsprachliche Philologien“; </a:t>
            </a:r>
            <a:br>
              <a:rPr lang="de-DE" dirty="0" smtClean="0">
                <a:latin typeface="+mn-lt"/>
              </a:rPr>
            </a:br>
            <a:r>
              <a:rPr lang="de-DE" dirty="0" smtClean="0">
                <a:latin typeface="+mn-lt"/>
              </a:rPr>
              <a:t>TB Großbritannienzentrum weiterhin separat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143108" y="57148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j-lt"/>
              </a:rPr>
              <a:t>Auf dem Weg zur Integration</a:t>
            </a:r>
            <a:endParaRPr lang="de-DE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000232" y="538443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bg1"/>
                </a:solidFill>
                <a:latin typeface="+mj-lt"/>
              </a:rPr>
              <a:t>Bestandsentwicklung</a:t>
            </a:r>
            <a:r>
              <a:rPr lang="de-DE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menbedi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28596" y="1357298"/>
            <a:ext cx="82868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+mn-lt"/>
              </a:rPr>
              <a:t>Bestandsgröße</a:t>
            </a:r>
            <a:r>
              <a:rPr lang="de-DE" dirty="0" smtClean="0">
                <a:latin typeface="+mn-lt"/>
              </a:rPr>
              <a:t> ABH (inkl. TB GBZ):</a:t>
            </a:r>
          </a:p>
          <a:p>
            <a:r>
              <a:rPr lang="de-DE" dirty="0" smtClean="0">
                <a:latin typeface="+mn-lt"/>
              </a:rPr>
              <a:t>1998: </a:t>
            </a:r>
            <a:r>
              <a:rPr lang="de-DE" b="1" dirty="0" smtClean="0">
                <a:latin typeface="+mn-lt"/>
              </a:rPr>
              <a:t>217.731</a:t>
            </a:r>
            <a:r>
              <a:rPr lang="de-DE" dirty="0" smtClean="0">
                <a:latin typeface="+mn-lt"/>
              </a:rPr>
              <a:t> Bände  →  2010:</a:t>
            </a:r>
            <a:r>
              <a:rPr lang="de-DE" b="1" dirty="0" smtClean="0"/>
              <a:t> </a:t>
            </a:r>
            <a:r>
              <a:rPr lang="de-DE" b="1" dirty="0" smtClean="0">
                <a:latin typeface="+mn-lt"/>
              </a:rPr>
              <a:t>253.312</a:t>
            </a:r>
            <a:r>
              <a:rPr lang="de-DE" dirty="0" smtClean="0">
                <a:latin typeface="+mn-lt"/>
              </a:rPr>
              <a:t> Bände</a:t>
            </a:r>
          </a:p>
          <a:p>
            <a:endParaRPr lang="de-DE" sz="2000" b="1" dirty="0" smtClean="0">
              <a:latin typeface="+mn-lt"/>
            </a:endParaRPr>
          </a:p>
          <a:p>
            <a:r>
              <a:rPr lang="de-DE" b="1" dirty="0" smtClean="0">
                <a:latin typeface="+mn-lt"/>
              </a:rPr>
              <a:t>Zugang ABH 2000 bis 2010 nach Bänden: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572264" y="3857628"/>
            <a:ext cx="228601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n-lt"/>
              </a:rPr>
              <a:t>Schwankungen durch </a:t>
            </a:r>
          </a:p>
          <a:p>
            <a:r>
              <a:rPr lang="de-DE" sz="2000" dirty="0" smtClean="0">
                <a:latin typeface="+mn-lt"/>
              </a:rPr>
              <a:t>Berufungsmittel u. Schenkungen</a:t>
            </a:r>
            <a:endParaRPr lang="de-DE" sz="2000" dirty="0">
              <a:latin typeface="+mn-lt"/>
            </a:endParaRPr>
          </a:p>
        </p:txBody>
      </p:sp>
      <p:graphicFrame>
        <p:nvGraphicFramePr>
          <p:cNvPr id="6" name="Diagramm 5"/>
          <p:cNvGraphicFramePr/>
          <p:nvPr/>
        </p:nvGraphicFramePr>
        <p:xfrm>
          <a:off x="571472" y="3000372"/>
          <a:ext cx="5715040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00232" y="538443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bg1"/>
                </a:solidFill>
                <a:latin typeface="+mj-lt"/>
              </a:rPr>
              <a:t>Etatentwicklung</a:t>
            </a:r>
            <a:r>
              <a:rPr lang="de-DE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menbedi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00034" y="1285860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Kontinuierliche Erhöhung </a:t>
            </a:r>
            <a:r>
              <a:rPr lang="de-DE" b="1" dirty="0" smtClean="0">
                <a:latin typeface="+mn-lt"/>
              </a:rPr>
              <a:t>der Etatansätze </a:t>
            </a:r>
            <a:r>
              <a:rPr lang="de-DE" dirty="0" smtClean="0">
                <a:latin typeface="+mn-lt"/>
              </a:rPr>
              <a:t>(seit 2009 gesamter Etat in </a:t>
            </a:r>
            <a:r>
              <a:rPr lang="de-DE" dirty="0" err="1" smtClean="0">
                <a:latin typeface="+mn-lt"/>
              </a:rPr>
              <a:t>ZwB</a:t>
            </a:r>
            <a:r>
              <a:rPr lang="de-DE" dirty="0" smtClean="0">
                <a:latin typeface="+mn-lt"/>
              </a:rPr>
              <a:t>) - leichter Rückgang der Siemens-Förderung mehr als kompensiert</a:t>
            </a:r>
            <a:endParaRPr lang="de-DE" dirty="0">
              <a:latin typeface="+mn-lt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 rot="5400000">
            <a:off x="2893210" y="4607724"/>
            <a:ext cx="3786212" cy="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Diagramm 5"/>
          <p:cNvGraphicFramePr/>
          <p:nvPr/>
        </p:nvGraphicFramePr>
        <p:xfrm>
          <a:off x="642910" y="2571744"/>
          <a:ext cx="721523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85720" y="609881"/>
            <a:ext cx="778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+mj-lt"/>
              </a:rPr>
              <a:t>Ausgabenanteil Zeitschriften, Digitale Ressourcen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57158" y="1357298"/>
            <a:ext cx="84296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>
              <a:latin typeface="+mn-lt"/>
            </a:endParaRPr>
          </a:p>
        </p:txBody>
      </p:sp>
      <p:graphicFrame>
        <p:nvGraphicFramePr>
          <p:cNvPr id="7" name="Diagramm 6"/>
          <p:cNvGraphicFramePr/>
          <p:nvPr/>
        </p:nvGraphicFramePr>
        <p:xfrm>
          <a:off x="857224" y="1357298"/>
          <a:ext cx="7286676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214282" y="5014753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+mn-lt"/>
              </a:rPr>
              <a:t>Anstieg</a:t>
            </a:r>
            <a:r>
              <a:rPr lang="de-DE" dirty="0" smtClean="0">
                <a:latin typeface="+mn-lt"/>
              </a:rPr>
              <a:t> der </a:t>
            </a:r>
            <a:r>
              <a:rPr lang="de-DE" b="1" dirty="0" smtClean="0">
                <a:latin typeface="+mn-lt"/>
              </a:rPr>
              <a:t>gebundenen Mittel </a:t>
            </a:r>
            <a:r>
              <a:rPr lang="de-DE" dirty="0" smtClean="0">
                <a:latin typeface="+mn-lt"/>
              </a:rPr>
              <a:t>von </a:t>
            </a:r>
            <a:r>
              <a:rPr lang="de-DE" b="1" dirty="0" smtClean="0">
                <a:latin typeface="+mn-lt"/>
              </a:rPr>
              <a:t>21%</a:t>
            </a:r>
            <a:r>
              <a:rPr lang="de-DE" dirty="0" smtClean="0">
                <a:latin typeface="+mn-lt"/>
              </a:rPr>
              <a:t> auf </a:t>
            </a:r>
            <a:r>
              <a:rPr lang="de-DE" b="1" dirty="0" smtClean="0">
                <a:latin typeface="+mn-lt"/>
              </a:rPr>
              <a:t>31%</a:t>
            </a:r>
            <a:r>
              <a:rPr lang="de-DE" dirty="0" smtClean="0">
                <a:latin typeface="+mn-lt"/>
              </a:rPr>
              <a:t> (2010),</a:t>
            </a:r>
          </a:p>
          <a:p>
            <a:r>
              <a:rPr lang="de-DE" dirty="0" smtClean="0">
                <a:latin typeface="+mn-lt"/>
              </a:rPr>
              <a:t>der Ausgaben für </a:t>
            </a:r>
            <a:r>
              <a:rPr lang="de-DE" b="1" dirty="0" smtClean="0">
                <a:latin typeface="+mn-lt"/>
              </a:rPr>
              <a:t>Digitale Medien </a:t>
            </a:r>
            <a:r>
              <a:rPr lang="de-DE" dirty="0" smtClean="0">
                <a:latin typeface="+mn-lt"/>
              </a:rPr>
              <a:t>von </a:t>
            </a:r>
            <a:r>
              <a:rPr lang="de-DE" b="1" dirty="0" smtClean="0">
                <a:latin typeface="+mn-lt"/>
              </a:rPr>
              <a:t>3%</a:t>
            </a:r>
            <a:r>
              <a:rPr lang="de-DE" dirty="0" smtClean="0">
                <a:latin typeface="+mn-lt"/>
              </a:rPr>
              <a:t> auf </a:t>
            </a:r>
            <a:r>
              <a:rPr lang="de-DE" b="1" dirty="0" smtClean="0">
                <a:latin typeface="+mn-lt"/>
              </a:rPr>
              <a:t>7%</a:t>
            </a:r>
            <a:r>
              <a:rPr lang="de-DE" dirty="0" smtClean="0">
                <a:latin typeface="+mn-lt"/>
              </a:rPr>
              <a:t> (2010)</a:t>
            </a:r>
          </a:p>
          <a:p>
            <a:r>
              <a:rPr lang="de-DE" b="1" dirty="0" smtClean="0">
                <a:latin typeface="+mn-lt"/>
              </a:rPr>
              <a:t>→ </a:t>
            </a:r>
            <a:r>
              <a:rPr lang="de-DE" dirty="0" smtClean="0">
                <a:latin typeface="+mn-lt"/>
              </a:rPr>
              <a:t>Zugang überwiegend (noch?) </a:t>
            </a:r>
            <a:r>
              <a:rPr lang="de-DE" b="1" dirty="0" smtClean="0">
                <a:latin typeface="+mn-lt"/>
              </a:rPr>
              <a:t>gedruckte Monographien   </a:t>
            </a:r>
            <a:endParaRPr lang="de-DE" b="1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/>
        </p:nvGraphicFramePr>
        <p:xfrm>
          <a:off x="1928794" y="1142984"/>
          <a:ext cx="635798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428596" y="4418966"/>
            <a:ext cx="8501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+mn-lt"/>
              </a:rPr>
              <a:t>Anstieg</a:t>
            </a:r>
            <a:r>
              <a:rPr lang="de-DE" dirty="0" smtClean="0">
                <a:latin typeface="+mn-lt"/>
              </a:rPr>
              <a:t> der </a:t>
            </a:r>
            <a:r>
              <a:rPr lang="de-DE" b="1" dirty="0" smtClean="0">
                <a:latin typeface="+mn-lt"/>
              </a:rPr>
              <a:t>gebundenen Mittel </a:t>
            </a:r>
            <a:r>
              <a:rPr lang="de-DE" dirty="0" smtClean="0">
                <a:latin typeface="+mn-lt"/>
              </a:rPr>
              <a:t>von </a:t>
            </a:r>
            <a:r>
              <a:rPr lang="de-DE" b="1" dirty="0" smtClean="0">
                <a:latin typeface="+mn-lt"/>
              </a:rPr>
              <a:t>33%</a:t>
            </a:r>
            <a:r>
              <a:rPr lang="de-DE" dirty="0" smtClean="0">
                <a:latin typeface="+mn-lt"/>
              </a:rPr>
              <a:t> auf </a:t>
            </a:r>
            <a:r>
              <a:rPr lang="de-DE" b="1" dirty="0" smtClean="0">
                <a:latin typeface="+mn-lt"/>
              </a:rPr>
              <a:t>43%</a:t>
            </a:r>
            <a:r>
              <a:rPr lang="de-DE" dirty="0" smtClean="0">
                <a:latin typeface="+mn-lt"/>
              </a:rPr>
              <a:t> (2010),</a:t>
            </a:r>
          </a:p>
          <a:p>
            <a:r>
              <a:rPr lang="de-DE" dirty="0" smtClean="0">
                <a:latin typeface="+mn-lt"/>
              </a:rPr>
              <a:t>der Ausgaben für </a:t>
            </a:r>
            <a:r>
              <a:rPr lang="de-DE" b="1" dirty="0" smtClean="0">
                <a:latin typeface="+mn-lt"/>
              </a:rPr>
              <a:t>Digitale Medien </a:t>
            </a:r>
            <a:r>
              <a:rPr lang="de-DE" dirty="0" smtClean="0">
                <a:latin typeface="+mn-lt"/>
              </a:rPr>
              <a:t>von </a:t>
            </a:r>
            <a:r>
              <a:rPr lang="de-DE" b="1" dirty="0" smtClean="0">
                <a:latin typeface="+mn-lt"/>
              </a:rPr>
              <a:t>16%</a:t>
            </a:r>
            <a:r>
              <a:rPr lang="de-DE" dirty="0" smtClean="0">
                <a:latin typeface="+mn-lt"/>
              </a:rPr>
              <a:t> auf </a:t>
            </a:r>
            <a:r>
              <a:rPr lang="de-DE" b="1" dirty="0" smtClean="0">
                <a:latin typeface="+mn-lt"/>
              </a:rPr>
              <a:t>19%</a:t>
            </a:r>
            <a:r>
              <a:rPr lang="de-DE" dirty="0" smtClean="0">
                <a:latin typeface="+mn-lt"/>
              </a:rPr>
              <a:t> (2010)</a:t>
            </a:r>
          </a:p>
          <a:p>
            <a:r>
              <a:rPr lang="de-DE" b="1" dirty="0" smtClean="0">
                <a:latin typeface="+mn-lt"/>
              </a:rPr>
              <a:t>→</a:t>
            </a:r>
            <a:r>
              <a:rPr lang="de-DE" dirty="0" smtClean="0">
                <a:latin typeface="+mn-lt"/>
              </a:rPr>
              <a:t> größeres Angebot an qualitativ hochwertigen Fachdatenbanken und E-Journals (alleinige Finanzierung durch UB bzw. </a:t>
            </a:r>
            <a:r>
              <a:rPr lang="de-DE" dirty="0" err="1" smtClean="0">
                <a:latin typeface="+mn-lt"/>
              </a:rPr>
              <a:t>Kofinanzierung</a:t>
            </a:r>
            <a:r>
              <a:rPr lang="de-DE" dirty="0" smtClean="0">
                <a:latin typeface="+mn-lt"/>
              </a:rPr>
              <a:t> Nationallizenzen)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85720" y="609881"/>
            <a:ext cx="778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+mj-lt"/>
              </a:rPr>
              <a:t>Ausgabenanteil Zeitschriften, Digitale Ressourcen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14282" y="1500174"/>
            <a:ext cx="1785950" cy="193899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+mn-lt"/>
              </a:rPr>
              <a:t>Zum Vergleich: Anglistik / Amerika-</a:t>
            </a:r>
            <a:r>
              <a:rPr lang="de-DE" b="1" dirty="0" err="1" smtClean="0">
                <a:latin typeface="+mn-lt"/>
              </a:rPr>
              <a:t>nistik</a:t>
            </a:r>
            <a:endParaRPr lang="de-DE" b="1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00034" y="1928802"/>
            <a:ext cx="7858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600" indent="-381600"/>
            <a:endParaRPr lang="de-DE" sz="2800" dirty="0" smtClean="0">
              <a:latin typeface="+mn-lt"/>
            </a:endParaRPr>
          </a:p>
          <a:p>
            <a:endParaRPr lang="de-DE" sz="2800" dirty="0" smtClean="0"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857224" y="1921293"/>
            <a:ext cx="7429552" cy="386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 eaLnBrk="1" hangingPunct="1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3 Bibliothekarinnen (davon 1 TB GBZ)</a:t>
            </a:r>
          </a:p>
          <a:p>
            <a:pPr marL="342000" indent="-342000" eaLnBrk="1" hangingPunct="1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2,875 Fachangestellte (Stellenteilungen)</a:t>
            </a:r>
          </a:p>
          <a:p>
            <a:pPr marL="342000" indent="-342000" eaLnBrk="1" hangingPunct="1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Ca. 1,15 </a:t>
            </a:r>
            <a:r>
              <a:rPr lang="de-DE" dirty="0" err="1" smtClean="0">
                <a:latin typeface="+mn-lt"/>
              </a:rPr>
              <a:t>hD</a:t>
            </a:r>
            <a:r>
              <a:rPr lang="de-DE" dirty="0" smtClean="0">
                <a:latin typeface="+mn-lt"/>
              </a:rPr>
              <a:t> (jeweils zugleich an anderem Standort Fachreferent/in bzw. </a:t>
            </a:r>
            <a:r>
              <a:rPr lang="de-DE" dirty="0" err="1" smtClean="0">
                <a:latin typeface="+mn-lt"/>
              </a:rPr>
              <a:t>ZwB</a:t>
            </a:r>
            <a:r>
              <a:rPr lang="de-DE" dirty="0" smtClean="0">
                <a:latin typeface="+mn-lt"/>
              </a:rPr>
              <a:t>-Leiter)</a:t>
            </a:r>
          </a:p>
          <a:p>
            <a:pPr marL="342000" indent="-342000" eaLnBrk="1" hangingPunct="1">
              <a:spcBef>
                <a:spcPts val="700"/>
              </a:spcBef>
              <a:buFont typeface="Wingdings" pitchFamily="2" charset="2"/>
              <a:buChar char="§"/>
            </a:pPr>
            <a:r>
              <a:rPr lang="de-DE" dirty="0" smtClean="0">
                <a:latin typeface="+mn-lt"/>
              </a:rPr>
              <a:t>8 SHK (v.a. Benutzungsdienste)</a:t>
            </a:r>
          </a:p>
          <a:p>
            <a:pPr marL="342000" indent="-342000" eaLnBrk="1" hangingPunct="1">
              <a:spcBef>
                <a:spcPts val="700"/>
              </a:spcBef>
            </a:pPr>
            <a:endParaRPr lang="de-DE" dirty="0" smtClean="0">
              <a:latin typeface="+mn-lt"/>
            </a:endParaRPr>
          </a:p>
          <a:p>
            <a:pPr marL="342000" indent="-342000" eaLnBrk="1" hangingPunct="1">
              <a:spcBef>
                <a:spcPts val="700"/>
              </a:spcBef>
            </a:pPr>
            <a:r>
              <a:rPr lang="de-DE" dirty="0" smtClean="0">
                <a:latin typeface="+mn-lt"/>
              </a:rPr>
              <a:t>→ hohe Auslastung durch Bearbeitung des Neuzugangs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85720" y="609881"/>
            <a:ext cx="778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bg1"/>
                </a:solidFill>
                <a:latin typeface="+mj-lt"/>
              </a:rPr>
              <a:t>Personalaustattung</a:t>
            </a:r>
            <a:r>
              <a:rPr lang="de-DE" b="1" dirty="0" smtClean="0">
                <a:solidFill>
                  <a:schemeClr val="bg1"/>
                </a:solidFill>
                <a:latin typeface="+mj-lt"/>
              </a:rPr>
              <a:t> ABH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</Words>
  <Application>Microsoft Office PowerPoint</Application>
  <PresentationFormat>Bildschirmpräsentation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8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Larissa-Design</vt:lpstr>
      <vt:lpstr>5_Benutzerdefiniertes Design</vt:lpstr>
      <vt:lpstr>4_Benutzerdefiniertes Design</vt:lpstr>
      <vt:lpstr>6_Benutzerdefiniertes Design</vt:lpstr>
      <vt:lpstr>3_Benutzerdefiniertes Design</vt:lpstr>
      <vt:lpstr>2_Benutzerdefiniertes Design</vt:lpstr>
      <vt:lpstr>1_Benutzerdefiniertes Design</vt:lpstr>
      <vt:lpstr>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</vt:vector>
  </TitlesOfParts>
  <Company>HU-Berlin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Literaturrecherche Slawistik</dc:title>
  <dc:creator>Name</dc:creator>
  <cp:lastModifiedBy>ottoanja</cp:lastModifiedBy>
  <cp:revision>406</cp:revision>
  <dcterms:created xsi:type="dcterms:W3CDTF">2006-11-08T16:22:21Z</dcterms:created>
  <dcterms:modified xsi:type="dcterms:W3CDTF">2011-03-09T12:20:11Z</dcterms:modified>
</cp:coreProperties>
</file>